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59" r:id="rId12"/>
    <p:sldId id="260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54E38-DF67-4B8A-AE14-A8BE399CAB77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7A013-7857-445A-AAA5-F892E0C7A0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18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A013-7857-445A-AAA5-F892E0C7A0E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6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Pizarras pasivas (táctiles)</a:t>
            </a:r>
            <a:r>
              <a:rPr lang="es-MX" baseline="0" dirty="0" smtClean="0"/>
              <a:t> </a:t>
            </a:r>
            <a:r>
              <a:rPr lang="es-MX" dirty="0" smtClean="0"/>
              <a:t>Pizarras activas (electromagnéticas)</a:t>
            </a:r>
            <a:r>
              <a:rPr lang="es-MX" baseline="0" dirty="0" smtClean="0"/>
              <a:t> </a:t>
            </a:r>
            <a:r>
              <a:rPr lang="es-MX" dirty="0" smtClean="0"/>
              <a:t>Kits de infrarrojos/ ultrasonido</a:t>
            </a:r>
            <a:endParaRPr lang="es-MX" b="1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7A013-7857-445A-AAA5-F892E0C7A0E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64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46449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864F78-A67B-450C-A938-685E3C0B4E4C}" type="datetimeFigureOut">
              <a:rPr lang="es-MX" smtClean="0"/>
              <a:t>05/12/2013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7BE9DB-AAE8-484B-AC02-6E73B7399DC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Botón de acción: Inicio">
            <a:hlinkClick r:id="rId13" action="ppaction://hlinksldjump" highlightClick="1"/>
          </p:cNvPr>
          <p:cNvSpPr/>
          <p:nvPr userDrawn="1"/>
        </p:nvSpPr>
        <p:spPr>
          <a:xfrm>
            <a:off x="239305" y="188640"/>
            <a:ext cx="659628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cmferrol.com/files/pdi_red.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2527921"/>
          </a:xfrm>
        </p:spPr>
        <p:txBody>
          <a:bodyPr/>
          <a:lstStyle/>
          <a:p>
            <a:r>
              <a:rPr lang="es-MX" dirty="0" smtClean="0"/>
              <a:t>Pizarras interactivas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Ana </a:t>
            </a:r>
            <a:r>
              <a:rPr lang="es-MX" dirty="0"/>
              <a:t>K</a:t>
            </a:r>
            <a:r>
              <a:rPr lang="es-MX" dirty="0" smtClean="0"/>
              <a:t>arely García </a:t>
            </a:r>
            <a:r>
              <a:rPr lang="es-MX" dirty="0"/>
              <a:t>O</a:t>
            </a:r>
            <a:r>
              <a:rPr lang="es-MX" dirty="0" smtClean="0"/>
              <a:t>choa</a:t>
            </a:r>
          </a:p>
          <a:p>
            <a:r>
              <a:rPr lang="es-MX" dirty="0" smtClean="0"/>
              <a:t>Profesor: Manuel </a:t>
            </a:r>
            <a:r>
              <a:rPr lang="es-MX" dirty="0"/>
              <a:t>A</a:t>
            </a:r>
            <a:r>
              <a:rPr lang="es-MX" dirty="0" smtClean="0"/>
              <a:t>lejandro </a:t>
            </a:r>
            <a:r>
              <a:rPr lang="es-MX" dirty="0"/>
              <a:t>M</a:t>
            </a:r>
            <a:r>
              <a:rPr lang="es-MX" dirty="0" smtClean="0"/>
              <a:t>adrid</a:t>
            </a:r>
            <a:endParaRPr lang="es-MX" dirty="0"/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65032" y="285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5491" y="0"/>
            <a:ext cx="8229600" cy="1600200"/>
          </a:xfrm>
        </p:spPr>
        <p:txBody>
          <a:bodyPr/>
          <a:lstStyle/>
          <a:p>
            <a:r>
              <a:rPr lang="es-MX" dirty="0" smtClean="0"/>
              <a:t>Penetración de la</a:t>
            </a:r>
            <a:r>
              <a:rPr lang="es-MX" dirty="0"/>
              <a:t> </a:t>
            </a:r>
            <a:r>
              <a:rPr lang="es-MX" dirty="0" smtClean="0"/>
              <a:t>pizarra interactiva a nivel </a:t>
            </a:r>
            <a:r>
              <a:rPr lang="es-MX" dirty="0"/>
              <a:t>E</a:t>
            </a:r>
            <a:r>
              <a:rPr lang="es-MX" dirty="0" smtClean="0"/>
              <a:t>spaña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numero de pizarras interactivas disponibles en España en centros de profesores y recursos y en centros  educativos de enseñanza no universitarias ronda en la actualidad las 700 unidades.</a:t>
            </a:r>
          </a:p>
          <a:p>
            <a:endParaRPr lang="es-MX" dirty="0" smtClean="0"/>
          </a:p>
          <a:p>
            <a:r>
              <a:rPr lang="es-MX" dirty="0" smtClean="0"/>
              <a:t>Esta dotación llega a los centros educativos a través de diferentes programas lanzados por las distintas administraciones central y autonómicas, y también mediante donaciones de los diferentes proveedores  de pizarras interactivas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56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sz="2800" dirty="0">
              <a:hlinkClick r:id="rId2"/>
            </a:endParaRPr>
          </a:p>
          <a:p>
            <a:r>
              <a:rPr lang="es-MX" sz="2800" dirty="0" smtClean="0"/>
              <a:t>http</a:t>
            </a:r>
            <a:r>
              <a:rPr lang="es-MX" sz="2800" dirty="0"/>
              <a:t>://</a:t>
            </a:r>
            <a:r>
              <a:rPr lang="es-MX" sz="2800" dirty="0" smtClean="0"/>
              <a:t>www.ascmferrol.com/files/pdi_red.es.pdf</a:t>
            </a:r>
          </a:p>
          <a:p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Ministere de i’Education nationale, de i’Enseignement superieur et de </a:t>
            </a:r>
            <a:r>
              <a:rPr lang="es-MX" sz="2800" dirty="0" err="1" smtClean="0"/>
              <a:t>l’recherche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99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46449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conclusión queda que la pizarra  interactiva es un elemento tecnológico de apariencia familiar, de utilización sencilla y de gran potencia, que permite una progresiva innovación en las practicas docentes.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Las pizarras interactivas con un complemento perfecto de cualquier tipo de </a:t>
            </a:r>
            <a:r>
              <a:rPr lang="es-MX" dirty="0" smtClean="0"/>
              <a:t>equipamiento </a:t>
            </a:r>
            <a:r>
              <a:rPr lang="es-MX" dirty="0" smtClean="0"/>
              <a:t>que quiera ser dispuesto en las aulas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72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smtClean="0">
                <a:hlinkClick r:id="rId3" action="ppaction://hlinksldjump"/>
              </a:rPr>
              <a:t>Portada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¿Qué es una pizarra interactiva?</a:t>
            </a:r>
            <a:endParaRPr lang="es-MX" dirty="0" smtClean="0"/>
          </a:p>
          <a:p>
            <a:r>
              <a:rPr lang="es-MX" dirty="0" smtClean="0">
                <a:hlinkClick r:id="rId5" action="ppaction://hlinksldjump"/>
              </a:rPr>
              <a:t>Elementos que integra la pizarra interactiva</a:t>
            </a:r>
            <a:endParaRPr lang="es-MX" dirty="0" smtClean="0"/>
          </a:p>
          <a:p>
            <a:r>
              <a:rPr lang="es-MX" dirty="0" smtClean="0">
                <a:hlinkClick r:id="rId6" action="ppaction://hlinksldjump"/>
              </a:rPr>
              <a:t>Como funciona una pizarra interactiva</a:t>
            </a:r>
            <a:endParaRPr lang="es-MX" dirty="0" smtClean="0"/>
          </a:p>
          <a:p>
            <a:r>
              <a:rPr lang="es-MX" dirty="0">
                <a:hlinkClick r:id="rId7" action="ppaction://hlinksldjump"/>
              </a:rPr>
              <a:t>Tipos de pizarras </a:t>
            </a:r>
            <a:r>
              <a:rPr lang="es-MX" dirty="0" smtClean="0">
                <a:hlinkClick r:id="rId7" action="ppaction://hlinksldjump"/>
              </a:rPr>
              <a:t>interactivas</a:t>
            </a:r>
            <a:endParaRPr lang="es-MX" dirty="0" smtClean="0"/>
          </a:p>
          <a:p>
            <a:r>
              <a:rPr lang="es-MX" dirty="0" smtClean="0">
                <a:hlinkClick r:id="rId8" action="ppaction://hlinksldjump"/>
              </a:rPr>
              <a:t>Accesorios asociados</a:t>
            </a:r>
            <a:endParaRPr lang="es-MX" dirty="0" smtClean="0"/>
          </a:p>
          <a:p>
            <a:r>
              <a:rPr lang="es-MX" dirty="0" smtClean="0">
                <a:hlinkClick r:id="rId9" action="ppaction://hlinksldjump"/>
              </a:rPr>
              <a:t>Beneficios de usar una pantalla interactiva</a:t>
            </a:r>
            <a:endParaRPr lang="es-MX" dirty="0" smtClean="0"/>
          </a:p>
          <a:p>
            <a:r>
              <a:rPr lang="es-MX" dirty="0" smtClean="0">
                <a:hlinkClick r:id="rId10" action="ppaction://hlinksldjump"/>
              </a:rPr>
              <a:t>Conclusión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45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pizarra interactiva?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4032448" cy="4464495"/>
          </a:xfrm>
        </p:spPr>
        <p:txBody>
          <a:bodyPr>
            <a:normAutofit/>
          </a:bodyPr>
          <a:lstStyle/>
          <a:p>
            <a:r>
              <a:rPr lang="es-MX" dirty="0" smtClean="0"/>
              <a:t>La pizarra interactiva es una pantalla sensible de diferentes dimensiones </a:t>
            </a:r>
            <a:r>
              <a:rPr lang="es-MX" dirty="0" smtClean="0"/>
              <a:t>que conectada </a:t>
            </a:r>
            <a:r>
              <a:rPr lang="es-MX" dirty="0" smtClean="0"/>
              <a:t>a un ordenador y un proyector, se convierte en una potente herramienta en el ámbito de la enseñanza.</a:t>
            </a:r>
            <a:endParaRPr lang="es-MX" dirty="0"/>
          </a:p>
        </p:txBody>
      </p:sp>
      <p:pic>
        <p:nvPicPr>
          <p:cNvPr id="2050" name="Picture 2" descr="http://www.digitalavmagazine.com/wp-content/uploads/2012/06/smartbo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0" y="1700808"/>
            <a:ext cx="368617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556792"/>
          </a:xfrm>
        </p:spPr>
        <p:txBody>
          <a:bodyPr/>
          <a:lstStyle/>
          <a:p>
            <a:r>
              <a:rPr lang="es-MX" dirty="0" smtClean="0"/>
              <a:t>Elementos que integra la pizarra interactiva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Una instalación habitual de una pizarra interactiva debe incluir como mínimo los siguientes elementos:</a:t>
            </a:r>
          </a:p>
          <a:p>
            <a:r>
              <a:rPr lang="es-MX" dirty="0" smtClean="0"/>
              <a:t>Ordenador multimedia (portátil o sobremesa)</a:t>
            </a:r>
          </a:p>
          <a:p>
            <a:r>
              <a:rPr lang="es-MX" dirty="0" smtClean="0"/>
              <a:t>Proyector, con objeto de ver la imagen del ordenador sobre la pizarra.</a:t>
            </a:r>
          </a:p>
          <a:p>
            <a:r>
              <a:rPr lang="es-MX" dirty="0" smtClean="0"/>
              <a:t>Medio de conexión, a través del cual se comunican el ordenador y la pizarra.</a:t>
            </a:r>
          </a:p>
          <a:p>
            <a:r>
              <a:rPr lang="es-MX" dirty="0" smtClean="0"/>
              <a:t>Pantalla interactiva, sobre la que se proyecta la imagen del ordenador y que se controla mediante un puntero o incluso la mano.</a:t>
            </a:r>
          </a:p>
          <a:p>
            <a:r>
              <a:rPr lang="es-MX" dirty="0" smtClean="0"/>
              <a:t>Software de la pizarra interactiva, proporcionada por del fabricante o distribuidor y que generalmente permite: gestionar la pizarra, capturar imágenes y pantallas.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88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funciona una pizarra interactiva?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 smtClean="0"/>
              <a:t>La pizarra transmite al  ordenador las instrucciones correspondientes.  El ordenador envía al proyector de video las instrucciones y la visualización normal. El proyector de video proyecta sobre la pizarra el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6456"/>
          <a:stretch/>
        </p:blipFill>
        <p:spPr bwMode="auto">
          <a:xfrm>
            <a:off x="683568" y="3356992"/>
            <a:ext cx="364374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23067" y="3068960"/>
            <a:ext cx="4153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resultado, lo que permite a la persona que maneja el equipo ver en  tiempo real lo que hace con la pizarra y como lo interpreta el ordenador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01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s-MX" sz="4800" dirty="0" smtClean="0"/>
              <a:t>Tipos de pizarras</a:t>
            </a:r>
            <a:br>
              <a:rPr lang="es-MX" sz="4800" dirty="0" smtClean="0"/>
            </a:br>
            <a:r>
              <a:rPr lang="es-MX" sz="4800" dirty="0" smtClean="0"/>
              <a:t> interactivas</a:t>
            </a:r>
            <a:endParaRPr lang="es-MX" sz="4800" dirty="0"/>
          </a:p>
        </p:txBody>
      </p:sp>
      <p:pic>
        <p:nvPicPr>
          <p:cNvPr id="4098" name="Picture 2" descr="http://www.telvicom.com/system/pictures/images/12/original/QWB_78.jpg?13561139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42" y="1833352"/>
            <a:ext cx="3164612" cy="21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uchecuador.com/touch-ecuador-pantallas-digitales/interactiva-pantalla-porter/interactiva-pantalla-por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2" r="-1"/>
          <a:stretch/>
        </p:blipFill>
        <p:spPr bwMode="auto">
          <a:xfrm>
            <a:off x="2771800" y="3929512"/>
            <a:ext cx="2199652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v-board.com/upload/photo/61af12bdf64886a5a7eab81344a260f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28" y="1484784"/>
            <a:ext cx="2520280" cy="30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28184" y="495511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Pizarras activas</a:t>
            </a:r>
          </a:p>
          <a:p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(electromagnéticas)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5556" y="14847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Kits de infrarrojos/ ultrasonido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267" y="4066895"/>
            <a:ext cx="23396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Pizarras pasivas 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(táctiles)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1" name="30 Flecha doblada hacia arriba"/>
          <p:cNvSpPr/>
          <p:nvPr/>
        </p:nvSpPr>
        <p:spPr>
          <a:xfrm rot="5400000">
            <a:off x="1079612" y="2721117"/>
            <a:ext cx="792088" cy="720080"/>
          </a:xfrm>
          <a:prstGeom prst="bentUpArrow">
            <a:avLst>
              <a:gd name="adj1" fmla="val 12780"/>
              <a:gd name="adj2" fmla="val 22811"/>
              <a:gd name="adj3" fmla="val 21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Flecha doblada hacia arriba"/>
          <p:cNvSpPr/>
          <p:nvPr/>
        </p:nvSpPr>
        <p:spPr>
          <a:xfrm rot="5400000">
            <a:off x="1403648" y="5431919"/>
            <a:ext cx="792088" cy="720080"/>
          </a:xfrm>
          <a:prstGeom prst="bentUpArrow">
            <a:avLst>
              <a:gd name="adj1" fmla="val 12780"/>
              <a:gd name="adj2" fmla="val 22811"/>
              <a:gd name="adj3" fmla="val 21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Flecha arriba"/>
          <p:cNvSpPr/>
          <p:nvPr/>
        </p:nvSpPr>
        <p:spPr>
          <a:xfrm>
            <a:off x="7340568" y="4270513"/>
            <a:ext cx="255768" cy="647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2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31" grpId="0" animBg="1"/>
      <p:bldP spid="3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Accesorios asociados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Punteros (lápices electrónicos)</a:t>
            </a:r>
          </a:p>
          <a:p>
            <a:r>
              <a:rPr lang="es-MX" dirty="0" smtClean="0"/>
              <a:t>Borrador</a:t>
            </a:r>
          </a:p>
          <a:p>
            <a:r>
              <a:rPr lang="es-MX" dirty="0" smtClean="0"/>
              <a:t>Soporte de lápiz</a:t>
            </a:r>
          </a:p>
          <a:p>
            <a:r>
              <a:rPr lang="es-MX" dirty="0" smtClean="0"/>
              <a:t>Soporte de pared</a:t>
            </a:r>
          </a:p>
          <a:p>
            <a:r>
              <a:rPr lang="es-MX" dirty="0" smtClean="0"/>
              <a:t>Pedestal de suelo</a:t>
            </a:r>
          </a:p>
          <a:p>
            <a:r>
              <a:rPr lang="es-MX" dirty="0" smtClean="0"/>
              <a:t>Bluetooth</a:t>
            </a:r>
          </a:p>
          <a:p>
            <a:r>
              <a:rPr lang="es-MX" dirty="0" smtClean="0"/>
              <a:t>Software adicional</a:t>
            </a:r>
          </a:p>
          <a:p>
            <a:r>
              <a:rPr lang="es-MX" dirty="0" smtClean="0"/>
              <a:t>Tableta o pizarra interactiva táctil</a:t>
            </a:r>
          </a:p>
          <a:p>
            <a:r>
              <a:rPr lang="es-MX" dirty="0" smtClean="0"/>
              <a:t>Sistema de voto</a:t>
            </a:r>
          </a:p>
          <a:p>
            <a:r>
              <a:rPr lang="es-MX" dirty="0" smtClean="0"/>
              <a:t>Servicio de conferencias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36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Beneficios de usar una pizarra interactiva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clases resultan mas atractivas y vistosas, tanto para los docentes como para sus alumnos.</a:t>
            </a:r>
          </a:p>
          <a:p>
            <a:r>
              <a:rPr lang="es-MX" dirty="0" smtClean="0"/>
              <a:t>Se aumentan las oportunidades  de participación  y discusión en las clases.</a:t>
            </a:r>
          </a:p>
          <a:p>
            <a:r>
              <a:rPr lang="es-MX" dirty="0" smtClean="0"/>
              <a:t>El uso de la pizarra optimiza el tiempo del que el docente para ensenar.</a:t>
            </a:r>
          </a:p>
          <a:p>
            <a:r>
              <a:rPr lang="es-MX" dirty="0" smtClean="0"/>
              <a:t>Las primeras investigaciones en torno de las pizarras interactivas empiezan a poner manifiesto la mejora que uso supone para el proceso de enseñanza y aprendizaje.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3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00200"/>
          </a:xfrm>
        </p:spPr>
        <p:txBody>
          <a:bodyPr/>
          <a:lstStyle/>
          <a:p>
            <a:r>
              <a:rPr lang="es-MX" sz="4000" dirty="0" smtClean="0"/>
              <a:t>Claves del éxito en la intro-</a:t>
            </a:r>
            <a:br>
              <a:rPr lang="es-MX" sz="4000" dirty="0" smtClean="0"/>
            </a:br>
            <a:r>
              <a:rPr lang="es-MX" sz="4000" dirty="0" smtClean="0"/>
              <a:t>ducc</a:t>
            </a:r>
            <a:r>
              <a:rPr lang="es-MX" sz="4000" dirty="0"/>
              <a:t>ió</a:t>
            </a:r>
            <a:r>
              <a:rPr lang="es-MX" sz="4000" dirty="0" smtClean="0"/>
              <a:t>n de la pizarra interactiva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Alta disponibilidad del recurso</a:t>
            </a:r>
          </a:p>
          <a:p>
            <a:endParaRPr lang="es-MX" dirty="0" smtClean="0"/>
          </a:p>
          <a:p>
            <a:r>
              <a:rPr lang="es-MX" dirty="0" smtClean="0"/>
              <a:t>Equipamiento adecuado del aula</a:t>
            </a:r>
          </a:p>
          <a:p>
            <a:endParaRPr lang="es-MX" dirty="0" smtClean="0"/>
          </a:p>
          <a:p>
            <a:r>
              <a:rPr lang="es-MX" dirty="0" smtClean="0"/>
              <a:t>Formación apropiada de los docentes</a:t>
            </a:r>
          </a:p>
          <a:p>
            <a:endParaRPr lang="es-MX" dirty="0" smtClean="0"/>
          </a:p>
          <a:p>
            <a:r>
              <a:rPr lang="es-MX" dirty="0" smtClean="0"/>
              <a:t>Lanzamiento de actuaciones de dinamización</a:t>
            </a:r>
          </a:p>
          <a:p>
            <a:endParaRPr lang="es-MX" dirty="0" smtClean="0"/>
          </a:p>
          <a:p>
            <a:r>
              <a:rPr lang="es-MX" dirty="0" smtClean="0"/>
              <a:t>Soporte técnico adecuado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96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211</TotalTime>
  <Words>566</Words>
  <Application>Microsoft Office PowerPoint</Application>
  <PresentationFormat>Presentación en pantalla (4:3)</PresentationFormat>
  <Paragraphs>73</Paragraphs>
  <Slides>12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Ejecutivo</vt:lpstr>
      <vt:lpstr>Pizarras interactivas</vt:lpstr>
      <vt:lpstr>Indice</vt:lpstr>
      <vt:lpstr>¿Qué es una pizarra interactiva?</vt:lpstr>
      <vt:lpstr>Elementos que integra la pizarra interactiva</vt:lpstr>
      <vt:lpstr>¿Cómo funciona una pizarra interactiva?</vt:lpstr>
      <vt:lpstr>Tipos de pizarras  interactivas</vt:lpstr>
      <vt:lpstr>Accesorios asociados </vt:lpstr>
      <vt:lpstr>Beneficios de usar una pizarra interactiva</vt:lpstr>
      <vt:lpstr>Claves del éxito en la intro- ducción de la pizarra interactiva</vt:lpstr>
      <vt:lpstr>Penetración de la pizarra interactiva a nivel España</vt:lpstr>
      <vt:lpstr>Bibliografías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21</cp:revision>
  <dcterms:created xsi:type="dcterms:W3CDTF">2013-12-04T01:14:07Z</dcterms:created>
  <dcterms:modified xsi:type="dcterms:W3CDTF">2013-12-06T00:59:57Z</dcterms:modified>
</cp:coreProperties>
</file>